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sldIdLst>
    <p:sldId id="256" r:id="rId2"/>
    <p:sldId id="280" r:id="rId3"/>
    <p:sldId id="257" r:id="rId4"/>
    <p:sldId id="279" r:id="rId5"/>
    <p:sldId id="258" r:id="rId6"/>
    <p:sldId id="285" r:id="rId7"/>
    <p:sldId id="259" r:id="rId8"/>
    <p:sldId id="286" r:id="rId9"/>
    <p:sldId id="260" r:id="rId10"/>
    <p:sldId id="261" r:id="rId11"/>
    <p:sldId id="294" r:id="rId12"/>
    <p:sldId id="262" r:id="rId13"/>
    <p:sldId id="288" r:id="rId14"/>
    <p:sldId id="289" r:id="rId15"/>
    <p:sldId id="263" r:id="rId16"/>
    <p:sldId id="296" r:id="rId17"/>
    <p:sldId id="264" r:id="rId18"/>
    <p:sldId id="265" r:id="rId19"/>
    <p:sldId id="290" r:id="rId20"/>
    <p:sldId id="266" r:id="rId21"/>
    <p:sldId id="267" r:id="rId22"/>
    <p:sldId id="268" r:id="rId23"/>
    <p:sldId id="269" r:id="rId24"/>
    <p:sldId id="270" r:id="rId25"/>
    <p:sldId id="297" r:id="rId26"/>
    <p:sldId id="298" r:id="rId27"/>
    <p:sldId id="271" r:id="rId28"/>
    <p:sldId id="299" r:id="rId29"/>
    <p:sldId id="300" r:id="rId30"/>
    <p:sldId id="272" r:id="rId31"/>
    <p:sldId id="303" r:id="rId32"/>
    <p:sldId id="304" r:id="rId33"/>
    <p:sldId id="305" r:id="rId34"/>
    <p:sldId id="273" r:id="rId35"/>
    <p:sldId id="274" r:id="rId36"/>
    <p:sldId id="275" r:id="rId37"/>
    <p:sldId id="277" r:id="rId38"/>
    <p:sldId id="276" r:id="rId39"/>
    <p:sldId id="292" r:id="rId40"/>
    <p:sldId id="281" r:id="rId41"/>
    <p:sldId id="283" r:id="rId42"/>
    <p:sldId id="284" r:id="rId43"/>
    <p:sldId id="302" r:id="rId4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37" autoAdjust="0"/>
  </p:normalViewPr>
  <p:slideViewPr>
    <p:cSldViewPr snapToGrid="0">
      <p:cViewPr varScale="1">
        <p:scale>
          <a:sx n="64" d="100"/>
          <a:sy n="64" d="100"/>
        </p:scale>
        <p:origin x="-9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63472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858496-8363-4CBF-9622-4E68EAC4F2AD}"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426742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2561352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4733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353715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326275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278935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365656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23990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77201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566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2858496-8363-4CBF-9622-4E68EAC4F2AD}"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372833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2858496-8363-4CBF-9622-4E68EAC4F2AD}" type="datetimeFigureOut">
              <a:rPr lang="ru-RU" smtClean="0"/>
              <a:t>19.02.2025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39016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84229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19508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2858496-8363-4CBF-9622-4E68EAC4F2AD}" type="datetimeFigureOut">
              <a:rPr lang="ru-RU" smtClean="0"/>
              <a:t>19.02.2025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98429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858496-8363-4CBF-9622-4E68EAC4F2AD}" type="datetimeFigureOut">
              <a:rPr lang="ru-RU" smtClean="0"/>
              <a:t>19.02.2025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97921C-AC7D-449B-996C-8E48434D3B2F}" type="slidenum">
              <a:rPr lang="ru-RU" smtClean="0"/>
              <a:t>‹#›</a:t>
            </a:fld>
            <a:endParaRPr lang="ru-RU"/>
          </a:p>
        </p:txBody>
      </p:sp>
    </p:spTree>
    <p:extLst>
      <p:ext uri="{BB962C8B-B14F-4D97-AF65-F5344CB8AC3E}">
        <p14:creationId xmlns:p14="http://schemas.microsoft.com/office/powerpoint/2010/main" val="42155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858496-8363-4CBF-9622-4E68EAC4F2AD}" type="datetimeFigureOut">
              <a:rPr lang="ru-RU" smtClean="0"/>
              <a:t>19.02.2025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997921C-AC7D-449B-996C-8E48434D3B2F}" type="slidenum">
              <a:rPr lang="ru-RU" smtClean="0"/>
              <a:t>‹#›</a:t>
            </a:fld>
            <a:endParaRPr lang="ru-RU"/>
          </a:p>
        </p:txBody>
      </p:sp>
    </p:spTree>
    <p:extLst>
      <p:ext uri="{BB962C8B-B14F-4D97-AF65-F5344CB8AC3E}">
        <p14:creationId xmlns:p14="http://schemas.microsoft.com/office/powerpoint/2010/main" val="381812833"/>
      </p:ext>
    </p:extLst>
  </p:cSld>
  <p:clrMap bg1="dk1" tx1="lt1" bg2="dk2"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dirty="0" smtClean="0"/>
              <a:t>ИТАЛИЯ БАСПАСӨЗІ</a:t>
            </a:r>
            <a:endParaRPr lang="ru-RU"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784" y="67760"/>
            <a:ext cx="6624216" cy="350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83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371476"/>
            <a:ext cx="8946541" cy="5876924"/>
          </a:xfrm>
        </p:spPr>
        <p:txBody>
          <a:bodyPr/>
          <a:lstStyle/>
          <a:p>
            <a:r>
              <a:rPr lang="kk-KZ" sz="3200" dirty="0"/>
              <a:t>Италия біртұтас ұлттық мемлекет ретінде тек 1870 жылы қалыптасып, 1946 жылға дейін бұл елде монархия болып келді. Өткен ғасырдың соңында Италиядағы таралымы ең көп газет-миландық «Секоло» («Ғасыр») еді. Екінші тиражы жоғары газет миландық «Коррьера делла сера». </a:t>
            </a:r>
            <a:endParaRPr lang="ru-RU" sz="3200" dirty="0"/>
          </a:p>
          <a:p>
            <a:endParaRPr lang="ru-RU" dirty="0"/>
          </a:p>
        </p:txBody>
      </p:sp>
    </p:spTree>
    <p:extLst>
      <p:ext uri="{BB962C8B-B14F-4D97-AF65-F5344CB8AC3E}">
        <p14:creationId xmlns:p14="http://schemas.microsoft.com/office/powerpoint/2010/main" val="79945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газеты италии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48" y="200024"/>
            <a:ext cx="5465816" cy="5715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inemaimmagina.it/stampa/rassegna_ferlito/Corriere_della_Sera_25_ap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0"/>
            <a:ext cx="5658813"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8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528638"/>
            <a:ext cx="8946541" cy="5719761"/>
          </a:xfrm>
        </p:spPr>
        <p:txBody>
          <a:bodyPr>
            <a:normAutofit/>
          </a:bodyPr>
          <a:lstStyle/>
          <a:p>
            <a:r>
              <a:rPr lang="kk-KZ" sz="3200" dirty="0"/>
              <a:t>«Коррьера делла сера» газеті ағайынды Луиджи және Альберто Альбертинилар басқарған жылдары (1900-1925) оқырмандар арасында үлкен сұранысқа ие болып, таралымы миллионға жеткен. Луиджи Альбертини публицистикасы Италия журналистикасы тарихында айтулы орын алды. </a:t>
            </a:r>
            <a:endParaRPr lang="ru-RU" sz="3200" dirty="0"/>
          </a:p>
          <a:p>
            <a:endParaRPr lang="ru-RU" dirty="0"/>
          </a:p>
        </p:txBody>
      </p:sp>
    </p:spTree>
    <p:extLst>
      <p:ext uri="{BB962C8B-B14F-4D97-AF65-F5344CB8AC3E}">
        <p14:creationId xmlns:p14="http://schemas.microsoft.com/office/powerpoint/2010/main" val="5110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газеты италии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048" y="200024"/>
            <a:ext cx="4705133" cy="49196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inemaimmagina.it/stampa/rassegna_ferlito/Corriere_della_Sera_25_ap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0"/>
            <a:ext cx="5658813" cy="671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60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ovsport.ru/s/user/uDzebk3FEgZEV7r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63" y="218192"/>
            <a:ext cx="6286500" cy="582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7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842964"/>
            <a:ext cx="8946541" cy="5405436"/>
          </a:xfrm>
        </p:spPr>
        <p:txBody>
          <a:bodyPr>
            <a:normAutofit fontScale="85000" lnSpcReduction="20000"/>
          </a:bodyPr>
          <a:lstStyle/>
          <a:p>
            <a:r>
              <a:rPr lang="kk-KZ" sz="3600" dirty="0"/>
              <a:t>Фашистік үстемдік кезінде (1922-1945) Италия журналистикасы үзіліссіз дамыды. Антифашистік күресте ИКП-нің «Унита» («Бірлік» 1924) газеті маңызды рөл атқарды. </a:t>
            </a:r>
            <a:endParaRPr lang="ru-RU" sz="3600" dirty="0"/>
          </a:p>
          <a:p>
            <a:r>
              <a:rPr lang="kk-KZ" sz="3600" dirty="0"/>
              <a:t>	1946 жылы Италия Республика болып жарияланып, саяси негізі көппартиялық болып табылатын буржуазиялық даму жолына түсті. </a:t>
            </a:r>
            <a:endParaRPr lang="ru-RU" sz="3600" dirty="0"/>
          </a:p>
          <a:p>
            <a:r>
              <a:rPr lang="kk-KZ" sz="3600" dirty="0"/>
              <a:t>	1950 жылдардың аяғында Италияда саяси, экономикалық, ғылыми, әдеби сипаттағы 90 күнделікті газет пен 500-ге жуық мерзімді басылымдар шығып тұрды. 1948 жылы баспасөз бостандығы туды.</a:t>
            </a:r>
            <a:endParaRPr lang="ru-RU" sz="3600" dirty="0"/>
          </a:p>
          <a:p>
            <a:endParaRPr lang="ru-RU" dirty="0"/>
          </a:p>
        </p:txBody>
      </p:sp>
    </p:spTree>
    <p:extLst>
      <p:ext uri="{BB962C8B-B14F-4D97-AF65-F5344CB8AC3E}">
        <p14:creationId xmlns:p14="http://schemas.microsoft.com/office/powerpoint/2010/main" val="3294701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store.9tv.co.il/images/2014/07/30/d63e0e021945fac13281e154b51622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9715" y="705136"/>
            <a:ext cx="7769971" cy="546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1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600076"/>
            <a:ext cx="8946541" cy="5648324"/>
          </a:xfrm>
        </p:spPr>
        <p:txBody>
          <a:bodyPr>
            <a:normAutofit fontScale="85000" lnSpcReduction="20000"/>
          </a:bodyPr>
          <a:lstStyle/>
          <a:p>
            <a:r>
              <a:rPr lang="kk-KZ" sz="3600" dirty="0"/>
              <a:t>КҮНДЕЛІКТІ ГАЗЕТТЕР. 60-70 жылдары күнделікті баспасөздің дағдарысқа ұшырауы туралы пікір күшейсе, ал 80-ші жылдары газеттің болашағы туралы жақсы пікірлер айтыла бастады. </a:t>
            </a:r>
            <a:endParaRPr lang="ru-RU" sz="3600" dirty="0"/>
          </a:p>
          <a:p>
            <a:r>
              <a:rPr lang="kk-KZ" sz="3600" dirty="0"/>
              <a:t>	</a:t>
            </a:r>
            <a:r>
              <a:rPr lang="kk-KZ" sz="3600" b="1" i="1" dirty="0"/>
              <a:t>1876 жылдан бастап, Миланда шығып тұрған ««Коррьера делла сера» газеті елдегі беделді басылымдардың бірі</a:t>
            </a:r>
            <a:r>
              <a:rPr lang="kk-KZ" sz="3600" i="1" dirty="0"/>
              <a:t>.</a:t>
            </a:r>
            <a:r>
              <a:rPr lang="kk-KZ" sz="3600" dirty="0"/>
              <a:t>  Экономикалық  журналистиканың негізін қалаған, қаламы жүйрік Эудженио Скальфари дүниеге әкелген </a:t>
            </a:r>
            <a:r>
              <a:rPr lang="kk-KZ" sz="3600" b="1" i="1" dirty="0"/>
              <a:t>«Репубблика» газеті</a:t>
            </a:r>
            <a:r>
              <a:rPr lang="kk-KZ" sz="3600" dirty="0"/>
              <a:t> халықтың назарын өзіне аудара білді.  Бұл басылым елдегі саяси күрестердің ортасында болды. </a:t>
            </a:r>
            <a:endParaRPr lang="ru-RU" sz="3600" dirty="0"/>
          </a:p>
          <a:p>
            <a:endParaRPr lang="ru-RU" dirty="0"/>
          </a:p>
        </p:txBody>
      </p:sp>
    </p:spTree>
    <p:extLst>
      <p:ext uri="{BB962C8B-B14F-4D97-AF65-F5344CB8AC3E}">
        <p14:creationId xmlns:p14="http://schemas.microsoft.com/office/powerpoint/2010/main" val="1951603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71464"/>
            <a:ext cx="8946541" cy="5976936"/>
          </a:xfrm>
        </p:spPr>
        <p:txBody>
          <a:bodyPr>
            <a:noAutofit/>
          </a:bodyPr>
          <a:lstStyle/>
          <a:p>
            <a:r>
              <a:rPr lang="kk-KZ" sz="2800" dirty="0"/>
              <a:t>Үшінші беделді басылым – 1861 жылдан бері шығып келе жатқан ұлттық газет </a:t>
            </a:r>
            <a:r>
              <a:rPr lang="kk-KZ" sz="2800" b="1" i="1" dirty="0"/>
              <a:t>«Стампа».</a:t>
            </a:r>
            <a:r>
              <a:rPr lang="kk-KZ" sz="2800" dirty="0"/>
              <a:t> Ол өзінің ақпараттарының жан-жақтылығымен, кәсіптік деңгейінің жоғарылығымен, апаратттарды беруде объективтілігімен ерекшеленеді.</a:t>
            </a:r>
            <a:endParaRPr lang="ru-RU" sz="2800" dirty="0"/>
          </a:p>
          <a:p>
            <a:r>
              <a:rPr lang="kk-KZ" sz="2800" dirty="0"/>
              <a:t>	Тағы бір беделді басылымның бірі – </a:t>
            </a:r>
            <a:r>
              <a:rPr lang="kk-KZ" sz="2800" b="1" i="1" dirty="0"/>
              <a:t>«Джорноле».</a:t>
            </a:r>
            <a:r>
              <a:rPr lang="kk-KZ" sz="2800" dirty="0"/>
              <a:t> Бұл газетті </a:t>
            </a:r>
            <a:r>
              <a:rPr lang="kk-KZ" sz="2800" b="1" i="1" dirty="0"/>
              <a:t>1974</a:t>
            </a:r>
            <a:r>
              <a:rPr lang="kk-KZ" sz="2800" dirty="0"/>
              <a:t> жылы өмірге әкелген итальяндық көрнекті журналистердің бірі </a:t>
            </a:r>
            <a:r>
              <a:rPr lang="kk-KZ" sz="2800" b="1" i="1" dirty="0"/>
              <a:t>Индро Монтанелли.</a:t>
            </a:r>
            <a:r>
              <a:rPr lang="kk-KZ" sz="2800" dirty="0"/>
              <a:t> Ұлттық газеттерден кейінгі орында облысаралық күнделікті газеттер: римдік «Мессаджеро», венециалық «Гадзеттино», флоренциялық «Национе» сияқты таңертеңгілік газеттер бар. </a:t>
            </a:r>
            <a:endParaRPr lang="ru-RU" sz="2800" dirty="0"/>
          </a:p>
          <a:p>
            <a:endParaRPr lang="ru-RU" sz="2800" dirty="0"/>
          </a:p>
        </p:txBody>
      </p:sp>
    </p:spTree>
    <p:extLst>
      <p:ext uri="{BB962C8B-B14F-4D97-AF65-F5344CB8AC3E}">
        <p14:creationId xmlns:p14="http://schemas.microsoft.com/office/powerpoint/2010/main" val="2401261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268" y="642938"/>
            <a:ext cx="3522769"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124" y="371476"/>
            <a:ext cx="6482064" cy="5514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004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8702" y="357188"/>
            <a:ext cx="7874441" cy="5189199"/>
          </a:xfrm>
        </p:spPr>
      </p:pic>
    </p:spTree>
    <p:extLst>
      <p:ext uri="{BB962C8B-B14F-4D97-AF65-F5344CB8AC3E}">
        <p14:creationId xmlns:p14="http://schemas.microsoft.com/office/powerpoint/2010/main" val="1730964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585788"/>
            <a:ext cx="8946541" cy="5662611"/>
          </a:xfrm>
        </p:spPr>
        <p:txBody>
          <a:bodyPr>
            <a:normAutofit fontScale="92500" lnSpcReduction="10000"/>
          </a:bodyPr>
          <a:lstStyle/>
          <a:p>
            <a:r>
              <a:rPr lang="kk-KZ" sz="2800" dirty="0"/>
              <a:t>Италия баспасөз жүйесінде информациялық газеттермен қатар, арнаулы газеттердің үш категориясы тіршілік етуде. </a:t>
            </a:r>
            <a:endParaRPr lang="ru-RU" sz="2800" dirty="0"/>
          </a:p>
          <a:p>
            <a:pPr lvl="0"/>
            <a:r>
              <a:rPr lang="kk-KZ" sz="2800" b="1" dirty="0"/>
              <a:t>Саяси газеттер тобы.</a:t>
            </a:r>
            <a:r>
              <a:rPr lang="kk-KZ" sz="2800" dirty="0"/>
              <a:t> Италия журналистикасында партиялық басылымдардың орны ерекше болды. Мысалы, республикалық партияның екі күнделікті шығып тұрған «Джорнале дель пополо», «Италиа дель пополо» және беделі жоғарырақ  «Аванти», «Темпо» газеттері болды. Олардың арасында Ватикан үні – күнделікті «Оссерваторе Романоның» орны айрықша. Оның бірнеше тілде қосымшалары шығып тұрған. Бұл басылымды барлық елдердің епископтары, діндар адамдар оқиды.</a:t>
            </a:r>
            <a:endParaRPr lang="ru-RU" sz="2800" dirty="0"/>
          </a:p>
          <a:p>
            <a:endParaRPr lang="ru-RU" dirty="0"/>
          </a:p>
        </p:txBody>
      </p:sp>
    </p:spTree>
    <p:extLst>
      <p:ext uri="{BB962C8B-B14F-4D97-AF65-F5344CB8AC3E}">
        <p14:creationId xmlns:p14="http://schemas.microsoft.com/office/powerpoint/2010/main" val="1301392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671514"/>
            <a:ext cx="8946541" cy="5576886"/>
          </a:xfrm>
        </p:spPr>
        <p:txBody>
          <a:bodyPr/>
          <a:lstStyle/>
          <a:p>
            <a:pPr lvl="0"/>
            <a:r>
              <a:rPr lang="kk-KZ" sz="2400" b="1" dirty="0"/>
              <a:t>Іскер адамдарға арналған экономикалық газеттер құрайды. </a:t>
            </a:r>
            <a:r>
              <a:rPr lang="kk-KZ" sz="2400" dirty="0"/>
              <a:t>«Соле 24», «Италия оджи», «Оре 12» газеттері бұл саланы толықтыра түсті. </a:t>
            </a:r>
            <a:endParaRPr lang="ru-RU" sz="2400" dirty="0"/>
          </a:p>
          <a:p>
            <a:pPr lvl="0"/>
            <a:r>
              <a:rPr lang="kk-KZ" sz="2400" b="1" dirty="0"/>
              <a:t>Спорттық газеттер тобы.</a:t>
            </a:r>
            <a:r>
              <a:rPr lang="kk-KZ" sz="2400" dirty="0"/>
              <a:t> «Гадзетто делло спорт», «Коррьере делло спорт», «Стадио» газеттері. </a:t>
            </a:r>
            <a:endParaRPr lang="ru-RU" sz="2400" dirty="0"/>
          </a:p>
          <a:p>
            <a:r>
              <a:rPr lang="kk-KZ" sz="2400" dirty="0"/>
              <a:t>Сонымен, Италияның күнделікті басылымдар жүйесін информациялық және арнаулы топтарға бөліп қарастырамыз. </a:t>
            </a:r>
            <a:endParaRPr lang="ru-RU" sz="2400" dirty="0"/>
          </a:p>
          <a:p>
            <a:endParaRPr lang="ru-RU" dirty="0"/>
          </a:p>
        </p:txBody>
      </p:sp>
    </p:spTree>
    <p:extLst>
      <p:ext uri="{BB962C8B-B14F-4D97-AF65-F5344CB8AC3E}">
        <p14:creationId xmlns:p14="http://schemas.microsoft.com/office/powerpoint/2010/main" val="1707253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628650"/>
            <a:ext cx="8946541" cy="5619749"/>
          </a:xfrm>
        </p:spPr>
        <p:txBody>
          <a:bodyPr>
            <a:normAutofit fontScale="92500" lnSpcReduction="20000"/>
          </a:bodyPr>
          <a:lstStyle/>
          <a:p>
            <a:r>
              <a:rPr lang="kk-KZ" sz="3200" dirty="0"/>
              <a:t>«Аралас» газеттердің деңгейі әртүрлі: Көпшілік газеттердің құрылымы ұқсас. 1901 жылы «Джорнале д Италия» газетінде Бергамини дүниеге әкелген «үшінші бет» - саясат пен мәдениетті адамдар арасындағы байланыс. </a:t>
            </a:r>
            <a:endParaRPr lang="en-US" sz="3200" dirty="0"/>
          </a:p>
          <a:p>
            <a:r>
              <a:rPr lang="kk-KZ" sz="3200" dirty="0" smtClean="0"/>
              <a:t>Бір </a:t>
            </a:r>
            <a:r>
              <a:rPr lang="kk-KZ" sz="3200" dirty="0"/>
              <a:t>ғасырға жуық өмір сүріп келе жатқан «үшінші бет» түрлі өзгерістерге ұшырағанымен, негізгі компоненттерін әлі де сақтап келеді. Бұл беттен мәдениеттің ауқымды, келелі мәселелерін оқуға болады. Айтулы ғалымдар, жазушылар, мәдениет қайраткерлері – бұл беттің тұрақты авторлары.</a:t>
            </a:r>
            <a:endParaRPr lang="ru-RU" sz="3200" dirty="0"/>
          </a:p>
          <a:p>
            <a:endParaRPr lang="ru-RU" dirty="0"/>
          </a:p>
        </p:txBody>
      </p:sp>
    </p:spTree>
    <p:extLst>
      <p:ext uri="{BB962C8B-B14F-4D97-AF65-F5344CB8AC3E}">
        <p14:creationId xmlns:p14="http://schemas.microsoft.com/office/powerpoint/2010/main" val="4270837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14338"/>
            <a:ext cx="8946541" cy="5834061"/>
          </a:xfrm>
        </p:spPr>
        <p:txBody>
          <a:bodyPr>
            <a:noAutofit/>
          </a:bodyPr>
          <a:lstStyle/>
          <a:p>
            <a:r>
              <a:rPr lang="kk-KZ" sz="2800" b="1" dirty="0"/>
              <a:t>ЖУРНАЛДАР. </a:t>
            </a:r>
            <a:r>
              <a:rPr lang="kk-KZ" sz="2800" dirty="0"/>
              <a:t>Италияда газеттерге қарағанда журнал секторы жақсы дамыған. Информациялық, иллюстрациялық апталықтар, әйелдер және балалар журналдары, католиктік басылымдар, автоәуесқойлар мен телекөрермендерге арналған танымал журналдар италяндықтар арасында өтімді.  «Фамилья кристина» 1 млн., «Сорризи э канцони ТВ» 2 млн. тиражбен тарайды.  </a:t>
            </a:r>
            <a:endParaRPr lang="ru-RU" sz="2800" dirty="0"/>
          </a:p>
          <a:p>
            <a:endParaRPr lang="ru-RU" sz="2800" dirty="0"/>
          </a:p>
        </p:txBody>
      </p:sp>
    </p:spTree>
    <p:extLst>
      <p:ext uri="{BB962C8B-B14F-4D97-AF65-F5344CB8AC3E}">
        <p14:creationId xmlns:p14="http://schemas.microsoft.com/office/powerpoint/2010/main" val="98161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42914"/>
            <a:ext cx="8946541" cy="5805486"/>
          </a:xfrm>
        </p:spPr>
        <p:txBody>
          <a:bodyPr>
            <a:normAutofit/>
          </a:bodyPr>
          <a:lstStyle/>
          <a:p>
            <a:r>
              <a:rPr lang="kk-KZ" sz="2800" dirty="0"/>
              <a:t>Информациялық апталықтар. Мысалы, «Эуропео», «Эпока» - иллюстрациялық апталықтар болса, «Мондо» - экономикалық, «Эспрессо» - саяси, «Панорама» - шетелдік басылымдарға арналған дайджест болған көрінеді. </a:t>
            </a:r>
            <a:endParaRPr lang="ru-RU" sz="2800" dirty="0"/>
          </a:p>
          <a:p>
            <a:r>
              <a:rPr lang="kk-KZ" sz="2800" dirty="0"/>
              <a:t>	Иллюстрациялы апталықтардың ішіндегі беделділері – «Оджи» және «Дженте». «Оджи»  сыртқы пішіні тартымды, журналистік шеберлік деңгейінің жоғарылығын көрсететін апталық. Оны аяғынан тік тұрғызған – Эдилио Рускони. </a:t>
            </a:r>
            <a:endParaRPr lang="ru-RU" sz="2800" dirty="0"/>
          </a:p>
          <a:p>
            <a:endParaRPr lang="ru-RU" dirty="0"/>
          </a:p>
        </p:txBody>
      </p:sp>
    </p:spTree>
    <p:extLst>
      <p:ext uri="{BB962C8B-B14F-4D97-AF65-F5344CB8AC3E}">
        <p14:creationId xmlns:p14="http://schemas.microsoft.com/office/powerpoint/2010/main" val="1754035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fredopanzini.it/sites/default/files/Top_Edilio-Ruscon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600" y="714942"/>
            <a:ext cx="8947150" cy="545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6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144" y="5551"/>
            <a:ext cx="9404723" cy="1400530"/>
          </a:xfrm>
        </p:spPr>
        <p:txBody>
          <a:bodyPr/>
          <a:lstStyle/>
          <a:p>
            <a:r>
              <a:rPr lang="kk-KZ" dirty="0" smtClean="0"/>
              <a:t>ЭДИЛИО РУСКОНИ</a:t>
            </a:r>
            <a:endParaRPr lang="ru-RU" dirty="0"/>
          </a:p>
        </p:txBody>
      </p:sp>
      <p:pic>
        <p:nvPicPr>
          <p:cNvPr id="2050" name="Picture 2" descr="http://www.alfredopanzini.it/sites/default/files/Rusconi_160p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2438" y="1553033"/>
            <a:ext cx="2811462" cy="5172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esk.unita.it/cgi-bin/showimg2.cgi?file=F_BIO_L2_0156/00000008/0000058F.4cea6bae.jpg&amp;t=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56" y="1152983"/>
            <a:ext cx="857250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246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285750"/>
            <a:ext cx="8946541" cy="5962649"/>
          </a:xfrm>
        </p:spPr>
        <p:txBody>
          <a:bodyPr>
            <a:normAutofit/>
          </a:bodyPr>
          <a:lstStyle/>
          <a:p>
            <a:r>
              <a:rPr lang="kk-KZ" sz="4000" dirty="0"/>
              <a:t>Әйелдер журналдарының ішіндегі танымалы, таралымы жоғарысы – «Донна модерна». Балалар журналдарының саны әжептәуір. Бұлардың ішінде «Уолт Дисней компани – Италия» баспасына қарасты – «Тополино» танымал. </a:t>
            </a:r>
            <a:endParaRPr lang="ru-RU" sz="4000" dirty="0"/>
          </a:p>
          <a:p>
            <a:endParaRPr lang="ru-RU" dirty="0"/>
          </a:p>
        </p:txBody>
      </p:sp>
    </p:spTree>
    <p:extLst>
      <p:ext uri="{BB962C8B-B14F-4D97-AF65-F5344CB8AC3E}">
        <p14:creationId xmlns:p14="http://schemas.microsoft.com/office/powerpoint/2010/main" val="1325876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ncrypted-tbn2.gstatic.com/images?q=tbn:ANd9GcSW80pM_eP5caxfUobnqMCf0ohFVqbx1zBsJfEcRZ_XA27H00eR7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9528" y="2852738"/>
            <a:ext cx="2396208" cy="40052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2.gstatic.com/images?q=tbn:ANd9GcTByPKSGOxtJ8hq3UZhmoKh24_2BEDnQ58Nor_VzJgi6LYDDp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79529" cy="48434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en.ukiinternational.com/var/ukiinternational/storage/images/press/2013/donna-moderna3/71373-1-ita-IT/Donna-Moderna_ban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736" y="0"/>
            <a:ext cx="6096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5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englishgroup.co.uk/wp-content/uploads/2012/07/1340043796_topolino-n.-2951-19-06-2012-460x6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5027717" cy="67437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bleedingcool.net/wp-content/uploads/2015/02/topolino-bozza-1-638194-600x7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652" y="0"/>
            <a:ext cx="5802209" cy="659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2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3" y="554636"/>
            <a:ext cx="5660950" cy="5708753"/>
          </a:xfrm>
        </p:spPr>
        <p:txBody>
          <a:bodyPr>
            <a:normAutofit/>
          </a:bodyPr>
          <a:lstStyle/>
          <a:p>
            <a:r>
              <a:rPr lang="kk-KZ" sz="2800" dirty="0"/>
              <a:t>Италия журналистикасы өз бастауларын ежелгі Рим шежірелерінен алады. Рим қалыптасқан күннен бастап айтулы оқиғаларды </a:t>
            </a:r>
            <a:r>
              <a:rPr lang="kk-KZ" sz="2800" dirty="0" smtClean="0"/>
              <a:t>бейнелеп отырған </a:t>
            </a:r>
            <a:r>
              <a:rPr lang="kk-KZ" sz="2800" dirty="0"/>
              <a:t>бұл шежірелерді, жылдық қолжазба газет ретінде де қабылдап қарастыруға болады.</a:t>
            </a:r>
            <a:endParaRPr lang="ru-RU"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263" y="112042"/>
            <a:ext cx="5037212" cy="6745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915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514350"/>
            <a:ext cx="8946541" cy="5734049"/>
          </a:xfrm>
        </p:spPr>
        <p:txBody>
          <a:bodyPr/>
          <a:lstStyle/>
          <a:p>
            <a:r>
              <a:rPr lang="kk-KZ" sz="2800" b="1" dirty="0"/>
              <a:t>АҚПАРАТ АГЕНТТІКТЕРІ</a:t>
            </a:r>
            <a:r>
              <a:rPr lang="kk-KZ" sz="2800" dirty="0"/>
              <a:t>. Ұлттық агенттіктер – АНСА, Аджип, Кронос, АСКА, АГА және Радиокор. Бұлардың ішінде АНСА-ның ақпарат </a:t>
            </a:r>
            <a:r>
              <a:rPr lang="kk-KZ" sz="2800" dirty="0" smtClean="0"/>
              <a:t>тарату </a:t>
            </a:r>
            <a:r>
              <a:rPr lang="kk-KZ" sz="2800" dirty="0"/>
              <a:t>ауқымы кең, әлемнің көптеген елдерінде тілшілер пункті бар.</a:t>
            </a:r>
            <a:endParaRPr lang="ru-RU" sz="2800" dirty="0"/>
          </a:p>
          <a:p>
            <a:r>
              <a:rPr lang="kk-KZ" sz="2800" b="1" dirty="0"/>
              <a:t>	</a:t>
            </a:r>
            <a:r>
              <a:rPr lang="kk-KZ" sz="2800" dirty="0"/>
              <a:t>Италиядағы алғашқы агенттік «Стефани» 1853 жылы Туринде дүниеге келді. Бұл агенттіктің негізін салған Венециядағы ірі саясаткер әрі журналист Гульельмо Стефани. </a:t>
            </a:r>
            <a:endParaRPr lang="ru-RU" sz="2800" dirty="0"/>
          </a:p>
          <a:p>
            <a:endParaRPr lang="ru-RU" dirty="0"/>
          </a:p>
        </p:txBody>
      </p:sp>
    </p:spTree>
    <p:extLst>
      <p:ext uri="{BB962C8B-B14F-4D97-AF65-F5344CB8AC3E}">
        <p14:creationId xmlns:p14="http://schemas.microsoft.com/office/powerpoint/2010/main" val="2417431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oldovanews.md/wp-content/uploads/2014/06/ANS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6011" y="0"/>
            <a:ext cx="6565063" cy="650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06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17095" y="288758"/>
            <a:ext cx="11630526" cy="6400800"/>
          </a:xfrm>
          <a:prstGeom prst="rect">
            <a:avLst/>
          </a:prstGeom>
        </p:spPr>
      </p:pic>
    </p:spTree>
    <p:extLst>
      <p:ext uri="{BB962C8B-B14F-4D97-AF65-F5344CB8AC3E}">
        <p14:creationId xmlns:p14="http://schemas.microsoft.com/office/powerpoint/2010/main" val="3114167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1983453" cy="6858000"/>
          </a:xfrm>
          <a:prstGeom prst="rect">
            <a:avLst/>
          </a:prstGeom>
        </p:spPr>
      </p:pic>
    </p:spTree>
    <p:extLst>
      <p:ext uri="{BB962C8B-B14F-4D97-AF65-F5344CB8AC3E}">
        <p14:creationId xmlns:p14="http://schemas.microsoft.com/office/powerpoint/2010/main" val="3250134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85776"/>
            <a:ext cx="8946541" cy="5762624"/>
          </a:xfrm>
        </p:spPr>
        <p:txBody>
          <a:bodyPr>
            <a:noAutofit/>
          </a:bodyPr>
          <a:lstStyle/>
          <a:p>
            <a:r>
              <a:rPr lang="kk-KZ" sz="3200" dirty="0"/>
              <a:t>1945 жылы  тәуелсіз газеттердің кооперативі түрінде АНСА агенттігі құрылды. Қазіргі уақытта АНСА (біріккен басылымдық ұлттық агенттік) кооперативтік қоғамы 50 күнделікті газеттен тұрады. Әлемдік ақпарат агенттіктері АФП, Рейтер, ЮПИ мен 60 шақты үлкенді-кішілі ақпарат агенттіктерімен хабар алмасады. </a:t>
            </a:r>
            <a:endParaRPr lang="ru-RU" sz="3200" dirty="0"/>
          </a:p>
        </p:txBody>
      </p:sp>
    </p:spTree>
    <p:extLst>
      <p:ext uri="{BB962C8B-B14F-4D97-AF65-F5344CB8AC3E}">
        <p14:creationId xmlns:p14="http://schemas.microsoft.com/office/powerpoint/2010/main" val="16414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542926"/>
            <a:ext cx="8946541" cy="5705474"/>
          </a:xfrm>
        </p:spPr>
        <p:txBody>
          <a:bodyPr/>
          <a:lstStyle/>
          <a:p>
            <a:r>
              <a:rPr lang="kk-KZ" sz="2800" dirty="0"/>
              <a:t>АНСА күнделікті бес континенттегі 3 мың жазылушыға 2000 хабар таратуға мүмкіндігі бар. Американың «Лос-Анджелес таймс», «Вашингтон пост» газеттері Италияға қатысты хабарларды телетайптық  байланыс арқылы осы агенттікке жіберіп отырады. </a:t>
            </a:r>
            <a:endParaRPr lang="ru-RU" sz="2800" dirty="0"/>
          </a:p>
          <a:p>
            <a:endParaRPr lang="ru-RU" dirty="0"/>
          </a:p>
        </p:txBody>
      </p:sp>
    </p:spTree>
    <p:extLst>
      <p:ext uri="{BB962C8B-B14F-4D97-AF65-F5344CB8AC3E}">
        <p14:creationId xmlns:p14="http://schemas.microsoft.com/office/powerpoint/2010/main" val="81620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914400"/>
            <a:ext cx="8946541" cy="5333999"/>
          </a:xfrm>
        </p:spPr>
        <p:txBody>
          <a:bodyPr/>
          <a:lstStyle/>
          <a:p>
            <a:r>
              <a:rPr lang="kk-KZ" sz="2800" dirty="0"/>
              <a:t>АГА агенттігінің абоненттері шағын, негізінен газеттерге мақалалар дайындайды. Радиокор ұлттық агенттігі финанстық-экономикалық салаға маманданған.</a:t>
            </a:r>
            <a:endParaRPr lang="ru-RU" sz="2800" dirty="0"/>
          </a:p>
          <a:p>
            <a:endParaRPr lang="ru-RU" dirty="0"/>
          </a:p>
        </p:txBody>
      </p:sp>
    </p:spTree>
    <p:extLst>
      <p:ext uri="{BB962C8B-B14F-4D97-AF65-F5344CB8AC3E}">
        <p14:creationId xmlns:p14="http://schemas.microsoft.com/office/powerpoint/2010/main" val="2262138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err="1">
                <a:solidFill>
                  <a:schemeClr val="bg1"/>
                </a:solidFill>
              </a:rPr>
              <a:t>Миланның</a:t>
            </a:r>
            <a:r>
              <a:rPr lang="ru-RU" sz="2000" dirty="0">
                <a:solidFill>
                  <a:schemeClr val="bg1"/>
                </a:solidFill>
              </a:rPr>
              <a:t> </a:t>
            </a:r>
            <a:r>
              <a:rPr lang="ru-RU" sz="2000" dirty="0" err="1">
                <a:solidFill>
                  <a:schemeClr val="bg1"/>
                </a:solidFill>
              </a:rPr>
              <a:t>қақ</a:t>
            </a:r>
            <a:r>
              <a:rPr lang="ru-RU" sz="2000" dirty="0">
                <a:solidFill>
                  <a:schemeClr val="bg1"/>
                </a:solidFill>
              </a:rPr>
              <a:t> </a:t>
            </a:r>
            <a:r>
              <a:rPr lang="ru-RU" sz="2000" dirty="0" err="1">
                <a:solidFill>
                  <a:schemeClr val="bg1"/>
                </a:solidFill>
              </a:rPr>
              <a:t>ортасында</a:t>
            </a:r>
            <a:r>
              <a:rPr lang="ru-RU" sz="2000" dirty="0">
                <a:solidFill>
                  <a:schemeClr val="bg1"/>
                </a:solidFill>
              </a:rPr>
              <a:t> </a:t>
            </a:r>
            <a:r>
              <a:rPr lang="ru-RU" sz="2000" dirty="0" err="1">
                <a:solidFill>
                  <a:schemeClr val="bg1"/>
                </a:solidFill>
              </a:rPr>
              <a:t>Қазақстанның</a:t>
            </a:r>
            <a:r>
              <a:rPr lang="ru-RU" sz="2000" dirty="0">
                <a:solidFill>
                  <a:schemeClr val="bg1"/>
                </a:solidFill>
              </a:rPr>
              <a:t> </a:t>
            </a:r>
            <a:r>
              <a:rPr lang="ru-RU" sz="2000" dirty="0" err="1">
                <a:solidFill>
                  <a:schemeClr val="bg1"/>
                </a:solidFill>
              </a:rPr>
              <a:t>туы</a:t>
            </a:r>
            <a:r>
              <a:rPr lang="ru-RU" sz="2000" dirty="0">
                <a:solidFill>
                  <a:schemeClr val="bg1"/>
                </a:solidFill>
              </a:rPr>
              <a:t> </a:t>
            </a:r>
            <a:r>
              <a:rPr lang="ru-RU" sz="2000" dirty="0" err="1">
                <a:solidFill>
                  <a:schemeClr val="bg1"/>
                </a:solidFill>
              </a:rPr>
              <a:t>желбіреп</a:t>
            </a:r>
            <a:r>
              <a:rPr lang="ru-RU" sz="2000" dirty="0">
                <a:solidFill>
                  <a:schemeClr val="bg1"/>
                </a:solidFill>
              </a:rPr>
              <a:t> </a:t>
            </a:r>
            <a:r>
              <a:rPr lang="ru-RU" sz="2000" dirty="0" err="1">
                <a:solidFill>
                  <a:schemeClr val="bg1"/>
                </a:solidFill>
              </a:rPr>
              <a:t>тұрғанын</a:t>
            </a:r>
            <a:r>
              <a:rPr lang="ru-RU" sz="2000" dirty="0">
                <a:solidFill>
                  <a:schemeClr val="bg1"/>
                </a:solidFill>
              </a:rPr>
              <a:t> </a:t>
            </a:r>
            <a:r>
              <a:rPr lang="ru-RU" sz="2000" dirty="0" err="1">
                <a:solidFill>
                  <a:schemeClr val="bg1"/>
                </a:solidFill>
              </a:rPr>
              <a:t>көріп</a:t>
            </a:r>
            <a:r>
              <a:rPr lang="ru-RU" sz="2000" dirty="0">
                <a:solidFill>
                  <a:schemeClr val="bg1"/>
                </a:solidFill>
              </a:rPr>
              <a:t> </a:t>
            </a:r>
            <a:r>
              <a:rPr lang="ru-RU" sz="2000" dirty="0" err="1">
                <a:solidFill>
                  <a:schemeClr val="bg1"/>
                </a:solidFill>
              </a:rPr>
              <a:t>қатты</a:t>
            </a:r>
            <a:r>
              <a:rPr lang="ru-RU" sz="2000" dirty="0">
                <a:solidFill>
                  <a:schemeClr val="bg1"/>
                </a:solidFill>
              </a:rPr>
              <a:t> </a:t>
            </a:r>
            <a:r>
              <a:rPr lang="ru-RU" sz="2000" dirty="0" err="1">
                <a:solidFill>
                  <a:schemeClr val="bg1"/>
                </a:solidFill>
              </a:rPr>
              <a:t>қуандық</a:t>
            </a:r>
            <a:r>
              <a:rPr lang="ru-RU" sz="2000" dirty="0">
                <a:solidFill>
                  <a:schemeClr val="bg1"/>
                </a:solidFill>
              </a:rPr>
              <a:t>. 2015 </a:t>
            </a:r>
            <a:r>
              <a:rPr lang="ru-RU" sz="2000" dirty="0" err="1">
                <a:solidFill>
                  <a:schemeClr val="bg1"/>
                </a:solidFill>
              </a:rPr>
              <a:t>жылы</a:t>
            </a:r>
            <a:r>
              <a:rPr lang="ru-RU" sz="2000" dirty="0">
                <a:solidFill>
                  <a:schemeClr val="bg1"/>
                </a:solidFill>
              </a:rPr>
              <a:t> </a:t>
            </a:r>
            <a:r>
              <a:rPr lang="en-US" sz="2000" dirty="0">
                <a:solidFill>
                  <a:schemeClr val="bg1"/>
                </a:solidFill>
              </a:rPr>
              <a:t>EXPO </a:t>
            </a:r>
            <a:r>
              <a:rPr lang="ru-RU" sz="2000" dirty="0" err="1">
                <a:solidFill>
                  <a:schemeClr val="bg1"/>
                </a:solidFill>
              </a:rPr>
              <a:t>халықаралық</a:t>
            </a:r>
            <a:r>
              <a:rPr lang="ru-RU" sz="2000" dirty="0">
                <a:solidFill>
                  <a:schemeClr val="bg1"/>
                </a:solidFill>
              </a:rPr>
              <a:t> </a:t>
            </a:r>
            <a:r>
              <a:rPr lang="ru-RU" sz="2000" dirty="0" err="1">
                <a:solidFill>
                  <a:schemeClr val="bg1"/>
                </a:solidFill>
              </a:rPr>
              <a:t>көрмесі</a:t>
            </a:r>
            <a:r>
              <a:rPr lang="ru-RU" sz="2000" dirty="0">
                <a:solidFill>
                  <a:schemeClr val="bg1"/>
                </a:solidFill>
              </a:rPr>
              <a:t> </a:t>
            </a:r>
            <a:r>
              <a:rPr lang="ru-RU" sz="2000" dirty="0" err="1">
                <a:solidFill>
                  <a:schemeClr val="bg1"/>
                </a:solidFill>
              </a:rPr>
              <a:t>Миланда</a:t>
            </a:r>
            <a:r>
              <a:rPr lang="ru-RU" sz="2000" dirty="0">
                <a:solidFill>
                  <a:schemeClr val="bg1"/>
                </a:solidFill>
              </a:rPr>
              <a:t>, </a:t>
            </a:r>
            <a:r>
              <a:rPr lang="ru-RU" sz="2000" dirty="0" err="1">
                <a:solidFill>
                  <a:schemeClr val="bg1"/>
                </a:solidFill>
              </a:rPr>
              <a:t>ол</a:t>
            </a:r>
            <a:r>
              <a:rPr lang="ru-RU" sz="2000" dirty="0">
                <a:solidFill>
                  <a:schemeClr val="bg1"/>
                </a:solidFill>
              </a:rPr>
              <a:t> </a:t>
            </a:r>
            <a:r>
              <a:rPr lang="ru-RU" sz="2000" dirty="0" err="1">
                <a:solidFill>
                  <a:schemeClr val="bg1"/>
                </a:solidFill>
              </a:rPr>
              <a:t>одан</a:t>
            </a:r>
            <a:r>
              <a:rPr lang="ru-RU" sz="2000" dirty="0">
                <a:solidFill>
                  <a:schemeClr val="bg1"/>
                </a:solidFill>
              </a:rPr>
              <a:t> </a:t>
            </a:r>
            <a:r>
              <a:rPr lang="ru-RU" sz="2000" dirty="0" err="1">
                <a:solidFill>
                  <a:schemeClr val="bg1"/>
                </a:solidFill>
              </a:rPr>
              <a:t>кейін</a:t>
            </a:r>
            <a:r>
              <a:rPr lang="ru-RU" sz="2000" dirty="0">
                <a:solidFill>
                  <a:schemeClr val="bg1"/>
                </a:solidFill>
              </a:rPr>
              <a:t> 2017 </a:t>
            </a:r>
            <a:r>
              <a:rPr lang="ru-RU" sz="2000" dirty="0" err="1">
                <a:solidFill>
                  <a:schemeClr val="bg1"/>
                </a:solidFill>
              </a:rPr>
              <a:t>жылы</a:t>
            </a:r>
            <a:r>
              <a:rPr lang="ru-RU" sz="2000" dirty="0">
                <a:solidFill>
                  <a:schemeClr val="bg1"/>
                </a:solidFill>
              </a:rPr>
              <a:t> </a:t>
            </a:r>
            <a:r>
              <a:rPr lang="ru-RU" sz="2000" dirty="0" err="1">
                <a:solidFill>
                  <a:schemeClr val="bg1"/>
                </a:solidFill>
              </a:rPr>
              <a:t>Астанада</a:t>
            </a:r>
            <a:r>
              <a:rPr lang="ru-RU" sz="2000" dirty="0">
                <a:solidFill>
                  <a:schemeClr val="bg1"/>
                </a:solidFill>
              </a:rPr>
              <a:t> </a:t>
            </a:r>
            <a:r>
              <a:rPr lang="ru-RU" sz="2000" dirty="0" err="1">
                <a:solidFill>
                  <a:schemeClr val="bg1"/>
                </a:solidFill>
              </a:rPr>
              <a:t>өтетіндіктен</a:t>
            </a:r>
            <a:r>
              <a:rPr lang="ru-RU" sz="2000" dirty="0">
                <a:solidFill>
                  <a:schemeClr val="bg1"/>
                </a:solidFill>
              </a:rPr>
              <a:t> </a:t>
            </a:r>
            <a:r>
              <a:rPr lang="ru-RU" sz="2000" dirty="0" err="1">
                <a:solidFill>
                  <a:schemeClr val="bg1"/>
                </a:solidFill>
              </a:rPr>
              <a:t>Қазақ</a:t>
            </a:r>
            <a:r>
              <a:rPr lang="ru-RU" sz="2000" dirty="0">
                <a:solidFill>
                  <a:schemeClr val="bg1"/>
                </a:solidFill>
              </a:rPr>
              <a:t> </a:t>
            </a:r>
            <a:r>
              <a:rPr lang="ru-RU" sz="2000" dirty="0" err="1">
                <a:solidFill>
                  <a:schemeClr val="bg1"/>
                </a:solidFill>
              </a:rPr>
              <a:t>туы</a:t>
            </a:r>
            <a:r>
              <a:rPr lang="ru-RU" sz="2000" dirty="0">
                <a:solidFill>
                  <a:schemeClr val="bg1"/>
                </a:solidFill>
              </a:rPr>
              <a:t> </a:t>
            </a:r>
            <a:r>
              <a:rPr lang="ru-RU" sz="2000" dirty="0" err="1">
                <a:solidFill>
                  <a:schemeClr val="bg1"/>
                </a:solidFill>
              </a:rPr>
              <a:t>төрден</a:t>
            </a:r>
            <a:r>
              <a:rPr lang="ru-RU" sz="2000" dirty="0">
                <a:solidFill>
                  <a:schemeClr val="bg1"/>
                </a:solidFill>
              </a:rPr>
              <a:t> </a:t>
            </a:r>
            <a:r>
              <a:rPr lang="ru-RU" sz="2000" dirty="0" err="1">
                <a:solidFill>
                  <a:schemeClr val="bg1"/>
                </a:solidFill>
              </a:rPr>
              <a:t>орын</a:t>
            </a:r>
            <a:r>
              <a:rPr lang="ru-RU" sz="2000" dirty="0">
                <a:solidFill>
                  <a:schemeClr val="bg1"/>
                </a:solidFill>
              </a:rPr>
              <a:t> </a:t>
            </a:r>
            <a:r>
              <a:rPr lang="ru-RU" sz="2000" dirty="0" err="1">
                <a:solidFill>
                  <a:schemeClr val="bg1"/>
                </a:solidFill>
              </a:rPr>
              <a:t>алыпты</a:t>
            </a:r>
            <a:r>
              <a:rPr lang="ru-RU" sz="2000" dirty="0">
                <a:solidFill>
                  <a:schemeClr val="bg1"/>
                </a:solidFill>
              </a:rPr>
              <a:t>.</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509" y="2030276"/>
            <a:ext cx="8543925" cy="4827723"/>
          </a:xfrm>
        </p:spPr>
      </p:pic>
    </p:spTree>
    <p:extLst>
      <p:ext uri="{BB962C8B-B14F-4D97-AF65-F5344CB8AC3E}">
        <p14:creationId xmlns:p14="http://schemas.microsoft.com/office/powerpoint/2010/main" val="208109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smtClean="0"/>
              <a:t>ИТАЛИЯ  ТЕЛЕРАДИОСЫ</a:t>
            </a:r>
            <a:r>
              <a:rPr lang="kk-KZ" dirty="0" smtClean="0"/>
              <a:t/>
            </a:r>
            <a:br>
              <a:rPr lang="kk-KZ" dirty="0" smtClean="0"/>
            </a:br>
            <a:endParaRPr lang="ru-RU" dirty="0"/>
          </a:p>
        </p:txBody>
      </p:sp>
      <p:sp>
        <p:nvSpPr>
          <p:cNvPr id="3" name="Объект 2"/>
          <p:cNvSpPr>
            <a:spLocks noGrp="1"/>
          </p:cNvSpPr>
          <p:nvPr>
            <p:ph idx="1"/>
          </p:nvPr>
        </p:nvSpPr>
        <p:spPr>
          <a:xfrm>
            <a:off x="1103312" y="1328738"/>
            <a:ext cx="8946541" cy="4919661"/>
          </a:xfrm>
        </p:spPr>
        <p:txBody>
          <a:bodyPr>
            <a:normAutofit/>
          </a:bodyPr>
          <a:lstStyle/>
          <a:p>
            <a:r>
              <a:rPr lang="kk-KZ" sz="2400" dirty="0" smtClean="0"/>
              <a:t>20-жылдардың басында дүниеге келген Италия радиохабары бірден мемлекеттік монополияға айналды. Бұл кезде үкіметті Муссолини бастаған алауыздар басып алған еді. Олар радионы қаржымен қамтамасыз етіп, оның барлық билігін қолына алды. Италия радиосы мен теледидары әсіре күштер уысында болды. Италия парламенті РАИ (радиотелевизионне италиано) туралы заң қабылдады. </a:t>
            </a:r>
            <a:endParaRPr lang="ru-RU" sz="2400" dirty="0"/>
          </a:p>
        </p:txBody>
      </p:sp>
    </p:spTree>
    <p:extLst>
      <p:ext uri="{BB962C8B-B14F-4D97-AF65-F5344CB8AC3E}">
        <p14:creationId xmlns:p14="http://schemas.microsoft.com/office/powerpoint/2010/main" val="1131956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242888"/>
            <a:ext cx="9579346" cy="1610360"/>
          </a:xfrm>
        </p:spPr>
        <p:txBody>
          <a:bodyPr/>
          <a:lstStyle/>
          <a:p>
            <a:r>
              <a:rPr lang="ru-RU" sz="3200" dirty="0">
                <a:solidFill>
                  <a:srgbClr val="FF0000"/>
                </a:solidFill>
              </a:rPr>
              <a:t>Ал радио мен телевидение </a:t>
            </a:r>
            <a:r>
              <a:rPr lang="ru-RU" sz="3200" dirty="0" err="1">
                <a:solidFill>
                  <a:srgbClr val="FF0000"/>
                </a:solidFill>
              </a:rPr>
              <a:t>туралы</a:t>
            </a:r>
            <a:r>
              <a:rPr lang="ru-RU" sz="3200" dirty="0">
                <a:solidFill>
                  <a:srgbClr val="FF0000"/>
                </a:solidFill>
              </a:rPr>
              <a:t> </a:t>
            </a:r>
            <a:r>
              <a:rPr lang="ru-RU" sz="3200" dirty="0" err="1">
                <a:solidFill>
                  <a:srgbClr val="FF0000"/>
                </a:solidFill>
              </a:rPr>
              <a:t>айтар</a:t>
            </a:r>
            <a:r>
              <a:rPr lang="ru-RU" sz="3200" dirty="0">
                <a:solidFill>
                  <a:srgbClr val="FF0000"/>
                </a:solidFill>
              </a:rPr>
              <a:t> </a:t>
            </a:r>
            <a:r>
              <a:rPr lang="ru-RU" sz="3200" dirty="0" err="1">
                <a:solidFill>
                  <a:srgbClr val="FF0000"/>
                </a:solidFill>
              </a:rPr>
              <a:t>болсақ</a:t>
            </a:r>
            <a:r>
              <a:rPr lang="ru-RU" sz="3200" dirty="0">
                <a:solidFill>
                  <a:srgbClr val="FF0000"/>
                </a:solidFill>
              </a:rPr>
              <a:t>, </a:t>
            </a:r>
            <a:r>
              <a:rPr lang="ru-RU" sz="3200" dirty="0" err="1">
                <a:solidFill>
                  <a:srgbClr val="FF0000"/>
                </a:solidFill>
              </a:rPr>
              <a:t>елде</a:t>
            </a:r>
            <a:r>
              <a:rPr lang="ru-RU" sz="3200" dirty="0">
                <a:solidFill>
                  <a:srgbClr val="FF0000"/>
                </a:solidFill>
              </a:rPr>
              <a:t> радио 1924 </a:t>
            </a:r>
            <a:r>
              <a:rPr lang="ru-RU" sz="3200" dirty="0" err="1">
                <a:solidFill>
                  <a:srgbClr val="FF0000"/>
                </a:solidFill>
              </a:rPr>
              <a:t>жылдан</a:t>
            </a:r>
            <a:r>
              <a:rPr lang="ru-RU" sz="3200" dirty="0">
                <a:solidFill>
                  <a:srgbClr val="FF0000"/>
                </a:solidFill>
              </a:rPr>
              <a:t>, телевидение 1954 </a:t>
            </a:r>
            <a:r>
              <a:rPr lang="ru-RU" sz="3200" dirty="0" err="1">
                <a:solidFill>
                  <a:srgbClr val="FF0000"/>
                </a:solidFill>
              </a:rPr>
              <a:t>жылдан</a:t>
            </a:r>
            <a:r>
              <a:rPr lang="ru-RU" sz="3200" dirty="0">
                <a:solidFill>
                  <a:srgbClr val="FF0000"/>
                </a:solidFill>
              </a:rPr>
              <a:t> </a:t>
            </a:r>
            <a:r>
              <a:rPr lang="ru-RU" sz="3200" dirty="0" err="1">
                <a:solidFill>
                  <a:srgbClr val="FF0000"/>
                </a:solidFill>
              </a:rPr>
              <a:t>басталады</a:t>
            </a:r>
            <a:r>
              <a:rPr lang="ru-RU" sz="3200" dirty="0">
                <a:solidFill>
                  <a:srgbClr val="FF0000"/>
                </a:solidFill>
              </a:rPr>
              <a:t>.</a:t>
            </a:r>
            <a:r>
              <a:rPr lang="ru-RU" sz="4400" dirty="0">
                <a:solidFill>
                  <a:srgbClr val="FF0000"/>
                </a:solidFill>
              </a:rPr>
              <a:t> </a:t>
            </a:r>
            <a:br>
              <a:rPr lang="ru-RU" sz="4400" dirty="0">
                <a:solidFill>
                  <a:srgbClr val="FF0000"/>
                </a:solidFill>
              </a:rPr>
            </a:br>
            <a:endParaRPr lang="ru-RU"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7299" y="2121693"/>
            <a:ext cx="3411537" cy="219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76" y="4509120"/>
            <a:ext cx="384796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138" y="2344237"/>
            <a:ext cx="5618360" cy="432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91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3062" y="328613"/>
            <a:ext cx="6097959" cy="62269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742950" y="328613"/>
            <a:ext cx="4329113" cy="5693866"/>
          </a:xfrm>
          <a:prstGeom prst="rect">
            <a:avLst/>
          </a:prstGeom>
        </p:spPr>
        <p:txBody>
          <a:bodyPr wrap="square">
            <a:spAutoFit/>
          </a:bodyPr>
          <a:lstStyle/>
          <a:p>
            <a:r>
              <a:rPr lang="ru-RU" sz="2800" dirty="0" err="1" smtClean="0">
                <a:solidFill>
                  <a:schemeClr val="bg1"/>
                </a:solidFill>
              </a:rPr>
              <a:t>Негізінен</a:t>
            </a:r>
            <a:r>
              <a:rPr lang="ru-RU" sz="2800" dirty="0" smtClean="0">
                <a:solidFill>
                  <a:schemeClr val="bg1"/>
                </a:solidFill>
              </a:rPr>
              <a:t> б</a:t>
            </a:r>
            <a:r>
              <a:rPr lang="kk-KZ" sz="2800" dirty="0" smtClean="0">
                <a:solidFill>
                  <a:schemeClr val="bg1"/>
                </a:solidFill>
              </a:rPr>
              <a:t>ұ</a:t>
            </a:r>
            <a:r>
              <a:rPr lang="ru-RU" sz="2800" dirty="0" smtClean="0">
                <a:solidFill>
                  <a:schemeClr val="bg1"/>
                </a:solidFill>
              </a:rPr>
              <a:t>л </a:t>
            </a:r>
            <a:r>
              <a:rPr lang="ru-RU" sz="2800" dirty="0" err="1">
                <a:solidFill>
                  <a:schemeClr val="bg1"/>
                </a:solidFill>
              </a:rPr>
              <a:t>елдегі</a:t>
            </a:r>
            <a:r>
              <a:rPr lang="ru-RU" sz="2800" dirty="0">
                <a:solidFill>
                  <a:schemeClr val="bg1"/>
                </a:solidFill>
              </a:rPr>
              <a:t> "</a:t>
            </a:r>
            <a:r>
              <a:rPr lang="ru-RU" sz="2800" dirty="0" err="1">
                <a:solidFill>
                  <a:schemeClr val="bg1"/>
                </a:solidFill>
              </a:rPr>
              <a:t>журналистиканың</a:t>
            </a:r>
            <a:r>
              <a:rPr lang="ru-RU" sz="2800" dirty="0">
                <a:solidFill>
                  <a:schemeClr val="bg1"/>
                </a:solidFill>
              </a:rPr>
              <a:t> </a:t>
            </a:r>
            <a:r>
              <a:rPr lang="ru-RU" sz="2800" dirty="0" err="1">
                <a:solidFill>
                  <a:schemeClr val="bg1"/>
                </a:solidFill>
              </a:rPr>
              <a:t>бесігі</a:t>
            </a:r>
            <a:r>
              <a:rPr lang="ru-RU" sz="2800" dirty="0">
                <a:solidFill>
                  <a:schemeClr val="bg1"/>
                </a:solidFill>
              </a:rPr>
              <a:t>" Венеция </a:t>
            </a:r>
            <a:r>
              <a:rPr lang="ru-RU" sz="2800" dirty="0" err="1">
                <a:solidFill>
                  <a:schemeClr val="bg1"/>
                </a:solidFill>
              </a:rPr>
              <a:t>болып</a:t>
            </a:r>
            <a:r>
              <a:rPr lang="ru-RU" sz="2800" dirty="0">
                <a:solidFill>
                  <a:schemeClr val="bg1"/>
                </a:solidFill>
              </a:rPr>
              <a:t> </a:t>
            </a:r>
            <a:r>
              <a:rPr lang="ru-RU" sz="2800" dirty="0" err="1">
                <a:solidFill>
                  <a:schemeClr val="bg1"/>
                </a:solidFill>
              </a:rPr>
              <a:t>саналады</a:t>
            </a:r>
            <a:r>
              <a:rPr lang="ru-RU" sz="2800" dirty="0">
                <a:solidFill>
                  <a:schemeClr val="bg1"/>
                </a:solidFill>
              </a:rPr>
              <a:t>. </a:t>
            </a:r>
            <a:r>
              <a:rPr lang="ru-RU" sz="2800" dirty="0" err="1">
                <a:solidFill>
                  <a:schemeClr val="bg1"/>
                </a:solidFill>
              </a:rPr>
              <a:t>Өйткені</a:t>
            </a:r>
            <a:r>
              <a:rPr lang="ru-RU" sz="2800" dirty="0">
                <a:solidFill>
                  <a:schemeClr val="bg1"/>
                </a:solidFill>
              </a:rPr>
              <a:t> </a:t>
            </a:r>
            <a:r>
              <a:rPr lang="ru-RU" sz="2800" dirty="0" err="1">
                <a:solidFill>
                  <a:schemeClr val="bg1"/>
                </a:solidFill>
              </a:rPr>
              <a:t>онда</a:t>
            </a:r>
            <a:r>
              <a:rPr lang="ru-RU" sz="2800" dirty="0">
                <a:solidFill>
                  <a:schemeClr val="bg1"/>
                </a:solidFill>
              </a:rPr>
              <a:t> ХҮ-ХҮІ </a:t>
            </a:r>
            <a:r>
              <a:rPr lang="ru-RU" sz="2800" dirty="0" err="1">
                <a:solidFill>
                  <a:schemeClr val="bg1"/>
                </a:solidFill>
              </a:rPr>
              <a:t>ғасырларда</a:t>
            </a:r>
            <a:r>
              <a:rPr lang="ru-RU" sz="2800" dirty="0">
                <a:solidFill>
                  <a:schemeClr val="bg1"/>
                </a:solidFill>
              </a:rPr>
              <a:t> </a:t>
            </a:r>
            <a:r>
              <a:rPr lang="ru-RU" sz="2800" dirty="0" err="1">
                <a:solidFill>
                  <a:schemeClr val="bg1"/>
                </a:solidFill>
              </a:rPr>
              <a:t>саяси</a:t>
            </a:r>
            <a:r>
              <a:rPr lang="ru-RU" sz="2800" dirty="0">
                <a:solidFill>
                  <a:schemeClr val="bg1"/>
                </a:solidFill>
              </a:rPr>
              <a:t> газет </a:t>
            </a:r>
            <a:r>
              <a:rPr lang="ru-RU" sz="2800" dirty="0" err="1">
                <a:solidFill>
                  <a:schemeClr val="bg1"/>
                </a:solidFill>
              </a:rPr>
              <a:t>саналатын</a:t>
            </a:r>
            <a:r>
              <a:rPr lang="ru-RU" sz="2800" dirty="0">
                <a:solidFill>
                  <a:schemeClr val="bg1"/>
                </a:solidFill>
              </a:rPr>
              <a:t> "</a:t>
            </a:r>
            <a:r>
              <a:rPr lang="ru-RU" sz="2800" dirty="0" err="1">
                <a:solidFill>
                  <a:schemeClr val="bg1"/>
                </a:solidFill>
              </a:rPr>
              <a:t>жаңалықтар</a:t>
            </a:r>
            <a:r>
              <a:rPr lang="ru-RU" sz="2800" dirty="0">
                <a:solidFill>
                  <a:schemeClr val="bg1"/>
                </a:solidFill>
              </a:rPr>
              <a:t> </a:t>
            </a:r>
            <a:r>
              <a:rPr lang="ru-RU" sz="2800" dirty="0" err="1">
                <a:solidFill>
                  <a:schemeClr val="bg1"/>
                </a:solidFill>
              </a:rPr>
              <a:t>листогы</a:t>
            </a:r>
            <a:r>
              <a:rPr lang="ru-RU" sz="2800" dirty="0">
                <a:solidFill>
                  <a:schemeClr val="bg1"/>
                </a:solidFill>
              </a:rPr>
              <a:t>" (</a:t>
            </a:r>
            <a:r>
              <a:rPr lang="ru-RU" sz="2800" dirty="0" err="1">
                <a:solidFill>
                  <a:schemeClr val="bg1"/>
                </a:solidFill>
              </a:rPr>
              <a:t>парақшасы</a:t>
            </a:r>
            <a:r>
              <a:rPr lang="ru-RU" sz="2800" dirty="0">
                <a:solidFill>
                  <a:schemeClr val="bg1"/>
                </a:solidFill>
              </a:rPr>
              <a:t>) </a:t>
            </a:r>
            <a:r>
              <a:rPr lang="ru-RU" sz="2800" dirty="0" err="1">
                <a:solidFill>
                  <a:schemeClr val="bg1"/>
                </a:solidFill>
              </a:rPr>
              <a:t>шықты</a:t>
            </a:r>
            <a:r>
              <a:rPr lang="ru-RU" sz="2800" dirty="0">
                <a:solidFill>
                  <a:schemeClr val="bg1"/>
                </a:solidFill>
              </a:rPr>
              <a:t>. </a:t>
            </a:r>
            <a:r>
              <a:rPr lang="ru-RU" sz="2800" dirty="0" err="1">
                <a:solidFill>
                  <a:schemeClr val="bg1"/>
                </a:solidFill>
              </a:rPr>
              <a:t>Онда</a:t>
            </a:r>
            <a:r>
              <a:rPr lang="ru-RU" sz="2800" dirty="0">
                <a:solidFill>
                  <a:schemeClr val="bg1"/>
                </a:solidFill>
              </a:rPr>
              <a:t> да </a:t>
            </a:r>
            <a:r>
              <a:rPr lang="ru-RU" sz="2800" dirty="0" err="1">
                <a:solidFill>
                  <a:schemeClr val="bg1"/>
                </a:solidFill>
              </a:rPr>
              <a:t>ішкі-сыртқы</a:t>
            </a:r>
            <a:r>
              <a:rPr lang="ru-RU" sz="2800" dirty="0">
                <a:solidFill>
                  <a:schemeClr val="bg1"/>
                </a:solidFill>
              </a:rPr>
              <a:t> </a:t>
            </a:r>
            <a:r>
              <a:rPr lang="ru-RU" sz="2800" dirty="0" err="1">
                <a:solidFill>
                  <a:schemeClr val="bg1"/>
                </a:solidFill>
              </a:rPr>
              <a:t>оқиғалар</a:t>
            </a:r>
            <a:r>
              <a:rPr lang="ru-RU" sz="2800" dirty="0">
                <a:solidFill>
                  <a:schemeClr val="bg1"/>
                </a:solidFill>
              </a:rPr>
              <a:t> мен </a:t>
            </a:r>
            <a:r>
              <a:rPr lang="ru-RU" sz="2800" dirty="0" err="1">
                <a:solidFill>
                  <a:schemeClr val="bg1"/>
                </a:solidFill>
              </a:rPr>
              <a:t>фактілер</a:t>
            </a:r>
            <a:r>
              <a:rPr lang="ru-RU" sz="2800" dirty="0">
                <a:solidFill>
                  <a:schemeClr val="bg1"/>
                </a:solidFill>
              </a:rPr>
              <a:t>, </a:t>
            </a:r>
            <a:r>
              <a:rPr lang="ru-RU" sz="2800" dirty="0" err="1">
                <a:solidFill>
                  <a:schemeClr val="bg1"/>
                </a:solidFill>
              </a:rPr>
              <a:t>сауда</a:t>
            </a:r>
            <a:r>
              <a:rPr lang="ru-RU" sz="2800" dirty="0">
                <a:solidFill>
                  <a:schemeClr val="bg1"/>
                </a:solidFill>
              </a:rPr>
              <a:t>, </a:t>
            </a:r>
            <a:r>
              <a:rPr lang="ru-RU" sz="2800" dirty="0" err="1">
                <a:solidFill>
                  <a:schemeClr val="bg1"/>
                </a:solidFill>
              </a:rPr>
              <a:t>дін</a:t>
            </a:r>
            <a:r>
              <a:rPr lang="ru-RU" sz="2800" dirty="0">
                <a:solidFill>
                  <a:schemeClr val="bg1"/>
                </a:solidFill>
              </a:rPr>
              <a:t> </a:t>
            </a:r>
            <a:r>
              <a:rPr lang="ru-RU" sz="2800" dirty="0" err="1">
                <a:solidFill>
                  <a:schemeClr val="bg1"/>
                </a:solidFill>
              </a:rPr>
              <a:t>туралы</a:t>
            </a:r>
            <a:r>
              <a:rPr lang="ru-RU" sz="2800" dirty="0">
                <a:solidFill>
                  <a:schemeClr val="bg1"/>
                </a:solidFill>
              </a:rPr>
              <a:t> </a:t>
            </a:r>
            <a:r>
              <a:rPr lang="ru-RU" sz="2800" dirty="0" err="1">
                <a:solidFill>
                  <a:schemeClr val="bg1"/>
                </a:solidFill>
              </a:rPr>
              <a:t>жарияланды</a:t>
            </a:r>
            <a:r>
              <a:rPr lang="ru-RU" sz="2800" dirty="0">
                <a:solidFill>
                  <a:schemeClr val="bg1"/>
                </a:solidFill>
              </a:rPr>
              <a:t>. </a:t>
            </a:r>
          </a:p>
        </p:txBody>
      </p:sp>
    </p:spTree>
    <p:extLst>
      <p:ext uri="{BB962C8B-B14F-4D97-AF65-F5344CB8AC3E}">
        <p14:creationId xmlns:p14="http://schemas.microsoft.com/office/powerpoint/2010/main" val="3222702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1625" y="271464"/>
            <a:ext cx="9101138" cy="5567508"/>
          </a:xfrm>
        </p:spPr>
      </p:pic>
    </p:spTree>
    <p:extLst>
      <p:ext uri="{BB962C8B-B14F-4D97-AF65-F5344CB8AC3E}">
        <p14:creationId xmlns:p14="http://schemas.microsoft.com/office/powerpoint/2010/main" val="255216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814" y="842964"/>
            <a:ext cx="6592262" cy="4944196"/>
          </a:xfrm>
        </p:spPr>
      </p:pic>
      <p:sp>
        <p:nvSpPr>
          <p:cNvPr id="5" name="Прямоугольник 4"/>
          <p:cNvSpPr/>
          <p:nvPr/>
        </p:nvSpPr>
        <p:spPr>
          <a:xfrm>
            <a:off x="7886700" y="257175"/>
            <a:ext cx="3886200" cy="6370975"/>
          </a:xfrm>
          <a:prstGeom prst="rect">
            <a:avLst/>
          </a:prstGeom>
        </p:spPr>
        <p:txBody>
          <a:bodyPr wrap="square">
            <a:spAutoFit/>
          </a:bodyPr>
          <a:lstStyle/>
          <a:p>
            <a:r>
              <a:rPr lang="ru-RU" sz="2400" dirty="0" err="1"/>
              <a:t>Ең</a:t>
            </a:r>
            <a:r>
              <a:rPr lang="ru-RU" sz="2400" dirty="0"/>
              <a:t> </a:t>
            </a:r>
            <a:r>
              <a:rPr lang="ru-RU" sz="2400" dirty="0" err="1"/>
              <a:t>жақсысы</a:t>
            </a:r>
            <a:r>
              <a:rPr lang="ru-RU" sz="2400" dirty="0"/>
              <a:t>, </a:t>
            </a:r>
            <a:r>
              <a:rPr lang="ru-RU" sz="2400" dirty="0" err="1"/>
              <a:t>біз</a:t>
            </a:r>
            <a:r>
              <a:rPr lang="ru-RU" sz="2400" dirty="0"/>
              <a:t> </a:t>
            </a:r>
            <a:r>
              <a:rPr lang="ru-RU" sz="2400" dirty="0" err="1"/>
              <a:t>барған</a:t>
            </a:r>
            <a:r>
              <a:rPr lang="ru-RU" sz="2400" dirty="0"/>
              <a:t> </a:t>
            </a:r>
            <a:r>
              <a:rPr lang="ru-RU" sz="2400" dirty="0" err="1"/>
              <a:t>қалалардың</a:t>
            </a:r>
            <a:r>
              <a:rPr lang="ru-RU" sz="2400" dirty="0"/>
              <a:t> </a:t>
            </a:r>
            <a:r>
              <a:rPr lang="ru-RU" sz="2400" dirty="0" err="1"/>
              <a:t>барлығында</a:t>
            </a:r>
            <a:r>
              <a:rPr lang="ru-RU" sz="2400" dirty="0"/>
              <a:t> </a:t>
            </a:r>
            <a:r>
              <a:rPr lang="ru-RU" sz="2400" dirty="0" err="1"/>
              <a:t>көше</a:t>
            </a:r>
            <a:r>
              <a:rPr lang="ru-RU" sz="2400" dirty="0"/>
              <a:t> </a:t>
            </a:r>
            <a:r>
              <a:rPr lang="ru-RU" sz="2400" dirty="0" err="1"/>
              <a:t>атаулары</a:t>
            </a:r>
            <a:r>
              <a:rPr lang="ru-RU" sz="2400" dirty="0"/>
              <a:t> </a:t>
            </a:r>
            <a:r>
              <a:rPr lang="ru-RU" sz="2400" dirty="0" err="1"/>
              <a:t>анық</a:t>
            </a:r>
            <a:r>
              <a:rPr lang="ru-RU" sz="2400" dirty="0"/>
              <a:t> </a:t>
            </a:r>
            <a:r>
              <a:rPr lang="ru-RU" sz="2400" dirty="0" err="1"/>
              <a:t>және</a:t>
            </a:r>
            <a:r>
              <a:rPr lang="ru-RU" sz="2400" dirty="0"/>
              <a:t> </a:t>
            </a:r>
            <a:r>
              <a:rPr lang="ru-RU" sz="2400" dirty="0" err="1"/>
              <a:t>көзге</a:t>
            </a:r>
            <a:r>
              <a:rPr lang="ru-RU" sz="2400" dirty="0"/>
              <a:t> </a:t>
            </a:r>
            <a:r>
              <a:rPr lang="ru-RU" sz="2400" dirty="0" err="1"/>
              <a:t>көрінетіндей</a:t>
            </a:r>
            <a:r>
              <a:rPr lang="ru-RU" sz="2400" dirty="0"/>
              <a:t> </a:t>
            </a:r>
            <a:r>
              <a:rPr lang="ru-RU" sz="2400" dirty="0" err="1"/>
              <a:t>етіп</a:t>
            </a:r>
            <a:r>
              <a:rPr lang="ru-RU" sz="2400" dirty="0"/>
              <a:t> </a:t>
            </a:r>
            <a:r>
              <a:rPr lang="ru-RU" sz="2400" dirty="0" err="1"/>
              <a:t>көрсетілген</a:t>
            </a:r>
            <a:r>
              <a:rPr lang="ru-RU" sz="2400" dirty="0"/>
              <a:t>. </a:t>
            </a:r>
            <a:r>
              <a:rPr lang="ru-RU" sz="2400" dirty="0" err="1"/>
              <a:t>Тіпті</a:t>
            </a:r>
            <a:r>
              <a:rPr lang="ru-RU" sz="2400" dirty="0"/>
              <a:t> 10 </a:t>
            </a:r>
            <a:r>
              <a:rPr lang="ru-RU" sz="2400" dirty="0" err="1"/>
              <a:t>метрге</a:t>
            </a:r>
            <a:r>
              <a:rPr lang="ru-RU" sz="2400" dirty="0"/>
              <a:t> </a:t>
            </a:r>
            <a:r>
              <a:rPr lang="ru-RU" sz="2400" dirty="0" err="1"/>
              <a:t>жетер</a:t>
            </a:r>
            <a:r>
              <a:rPr lang="ru-RU" sz="2400" dirty="0"/>
              <a:t> </a:t>
            </a:r>
            <a:r>
              <a:rPr lang="ru-RU" sz="2400" dirty="0" err="1"/>
              <a:t>жетпес</a:t>
            </a:r>
            <a:r>
              <a:rPr lang="ru-RU" sz="2400" dirty="0"/>
              <a:t> </a:t>
            </a:r>
            <a:r>
              <a:rPr lang="ru-RU" sz="2400" dirty="0" err="1"/>
              <a:t>қиғаш</a:t>
            </a:r>
            <a:r>
              <a:rPr lang="ru-RU" sz="2400" dirty="0"/>
              <a:t> </a:t>
            </a:r>
            <a:r>
              <a:rPr lang="ru-RU" sz="2400" dirty="0" err="1"/>
              <a:t>көше</a:t>
            </a:r>
            <a:r>
              <a:rPr lang="ru-RU" sz="2400" dirty="0"/>
              <a:t> </a:t>
            </a:r>
            <a:r>
              <a:rPr lang="ru-RU" sz="2400" dirty="0" err="1"/>
              <a:t>болса</a:t>
            </a:r>
            <a:r>
              <a:rPr lang="ru-RU" sz="2400" dirty="0"/>
              <a:t> да </a:t>
            </a:r>
            <a:r>
              <a:rPr lang="ru-RU" sz="2400" dirty="0" err="1"/>
              <a:t>картаға</a:t>
            </a:r>
            <a:r>
              <a:rPr lang="ru-RU" sz="2400" dirty="0"/>
              <a:t> </a:t>
            </a:r>
            <a:r>
              <a:rPr lang="ru-RU" sz="2400" dirty="0" err="1"/>
              <a:t>түсіріп</a:t>
            </a:r>
            <a:r>
              <a:rPr lang="ru-RU" sz="2400" dirty="0"/>
              <a:t>, </a:t>
            </a:r>
            <a:r>
              <a:rPr lang="ru-RU" sz="2400" dirty="0" err="1"/>
              <a:t>атауын</a:t>
            </a:r>
            <a:r>
              <a:rPr lang="ru-RU" sz="2400" dirty="0"/>
              <a:t> </a:t>
            </a:r>
            <a:r>
              <a:rPr lang="ru-RU" sz="2400" dirty="0" err="1"/>
              <a:t>үлкен</a:t>
            </a:r>
            <a:r>
              <a:rPr lang="ru-RU" sz="2400" dirty="0"/>
              <a:t> </a:t>
            </a:r>
            <a:r>
              <a:rPr lang="ru-RU" sz="2400" dirty="0" err="1"/>
              <a:t>етіп</a:t>
            </a:r>
            <a:r>
              <a:rPr lang="ru-RU" sz="2400" dirty="0"/>
              <a:t> </a:t>
            </a:r>
            <a:r>
              <a:rPr lang="ru-RU" sz="2400" dirty="0" err="1"/>
              <a:t>жазып</a:t>
            </a:r>
            <a:r>
              <a:rPr lang="ru-RU" sz="2400" dirty="0"/>
              <a:t> </a:t>
            </a:r>
            <a:r>
              <a:rPr lang="ru-RU" sz="2400" dirty="0" err="1"/>
              <a:t>қояды</a:t>
            </a:r>
            <a:r>
              <a:rPr lang="ru-RU" sz="2400" dirty="0"/>
              <a:t>. </a:t>
            </a:r>
            <a:r>
              <a:rPr lang="ru-RU" sz="2400" dirty="0" err="1"/>
              <a:t>Гидсіз</a:t>
            </a:r>
            <a:r>
              <a:rPr lang="ru-RU" sz="2400" dirty="0"/>
              <a:t>, </a:t>
            </a:r>
            <a:r>
              <a:rPr lang="ru-RU" sz="2400" dirty="0" err="1"/>
              <a:t>кәсіби</a:t>
            </a:r>
            <a:r>
              <a:rPr lang="ru-RU" sz="2400" dirty="0"/>
              <a:t> </a:t>
            </a:r>
            <a:r>
              <a:rPr lang="ru-RU" sz="2400" dirty="0" err="1"/>
              <a:t>жол</a:t>
            </a:r>
            <a:r>
              <a:rPr lang="ru-RU" sz="2400" dirty="0"/>
              <a:t> </a:t>
            </a:r>
            <a:r>
              <a:rPr lang="ru-RU" sz="2400" dirty="0" err="1"/>
              <a:t>бастаушысыз-ақ</a:t>
            </a:r>
            <a:r>
              <a:rPr lang="ru-RU" sz="2400" dirty="0"/>
              <a:t> </a:t>
            </a:r>
            <a:r>
              <a:rPr lang="ru-RU" sz="2400" dirty="0" err="1"/>
              <a:t>туристерге</a:t>
            </a:r>
            <a:r>
              <a:rPr lang="ru-RU" sz="2400" dirty="0"/>
              <a:t> </a:t>
            </a:r>
            <a:r>
              <a:rPr lang="ru-RU" sz="2400" dirty="0" err="1"/>
              <a:t>арналған</a:t>
            </a:r>
            <a:r>
              <a:rPr lang="ru-RU" sz="2400" dirty="0"/>
              <a:t> карта </a:t>
            </a:r>
            <a:r>
              <a:rPr lang="ru-RU" sz="2400" dirty="0" err="1"/>
              <a:t>бойынша</a:t>
            </a:r>
            <a:r>
              <a:rPr lang="ru-RU" sz="2400" dirty="0"/>
              <a:t> </a:t>
            </a:r>
            <a:r>
              <a:rPr lang="ru-RU" sz="2400" dirty="0" err="1"/>
              <a:t>кез</a:t>
            </a:r>
            <a:r>
              <a:rPr lang="ru-RU" sz="2400" dirty="0"/>
              <a:t> </a:t>
            </a:r>
            <a:r>
              <a:rPr lang="ru-RU" sz="2400" dirty="0" err="1"/>
              <a:t>келген</a:t>
            </a:r>
            <a:r>
              <a:rPr lang="ru-RU" sz="2400" dirty="0"/>
              <a:t> </a:t>
            </a:r>
            <a:r>
              <a:rPr lang="ru-RU" sz="2400" dirty="0" err="1"/>
              <a:t>жерге</a:t>
            </a:r>
            <a:r>
              <a:rPr lang="ru-RU" sz="2400" dirty="0"/>
              <a:t> </a:t>
            </a:r>
            <a:r>
              <a:rPr lang="ru-RU" sz="2400" dirty="0" err="1"/>
              <a:t>адаспай</a:t>
            </a:r>
            <a:r>
              <a:rPr lang="ru-RU" sz="2400" dirty="0"/>
              <a:t> </a:t>
            </a:r>
            <a:r>
              <a:rPr lang="ru-RU" sz="2400" dirty="0" err="1"/>
              <a:t>жетіп</a:t>
            </a:r>
            <a:r>
              <a:rPr lang="ru-RU" sz="2400" dirty="0"/>
              <a:t> </a:t>
            </a:r>
            <a:r>
              <a:rPr lang="ru-RU" sz="2400" dirty="0" err="1"/>
              <a:t>алуға</a:t>
            </a:r>
            <a:r>
              <a:rPr lang="ru-RU" sz="2400" dirty="0"/>
              <a:t> </a:t>
            </a:r>
            <a:r>
              <a:rPr lang="ru-RU" sz="2400" dirty="0" err="1"/>
              <a:t>болады</a:t>
            </a:r>
            <a:r>
              <a:rPr lang="ru-RU" sz="2400" dirty="0"/>
              <a:t> </a:t>
            </a:r>
            <a:r>
              <a:rPr lang="ru-RU" sz="2400" dirty="0" err="1"/>
              <a:t>екен</a:t>
            </a:r>
            <a:r>
              <a:rPr lang="ru-RU" sz="2400" dirty="0"/>
              <a:t>.</a:t>
            </a:r>
          </a:p>
        </p:txBody>
      </p:sp>
    </p:spTree>
    <p:extLst>
      <p:ext uri="{BB962C8B-B14F-4D97-AF65-F5344CB8AC3E}">
        <p14:creationId xmlns:p14="http://schemas.microsoft.com/office/powerpoint/2010/main" val="3271199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020" y="285750"/>
            <a:ext cx="7321769" cy="5486171"/>
          </a:xfrm>
        </p:spPr>
      </p:pic>
    </p:spTree>
    <p:extLst>
      <p:ext uri="{BB962C8B-B14F-4D97-AF65-F5344CB8AC3E}">
        <p14:creationId xmlns:p14="http://schemas.microsoft.com/office/powerpoint/2010/main" val="78204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900114" y="171450"/>
            <a:ext cx="10872786" cy="6076950"/>
          </a:xfrm>
          <a:prstGeom prst="rect">
            <a:avLst/>
          </a:prstGeom>
        </p:spPr>
      </p:pic>
    </p:spTree>
    <p:extLst>
      <p:ext uri="{BB962C8B-B14F-4D97-AF65-F5344CB8AC3E}">
        <p14:creationId xmlns:p14="http://schemas.microsoft.com/office/powerpoint/2010/main" val="140529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57200"/>
            <a:ext cx="8946541" cy="5791199"/>
          </a:xfrm>
        </p:spPr>
        <p:txBody>
          <a:bodyPr>
            <a:normAutofit fontScale="62500" lnSpcReduction="20000"/>
          </a:bodyPr>
          <a:lstStyle/>
          <a:p>
            <a:r>
              <a:rPr lang="kk-KZ" sz="4800" dirty="0"/>
              <a:t>Бұдан кейін мерзімді шығып тұрған «Акта публика» («Қоғамдық істер») газеті оқырмандарын Рим сенатындағы жағдайлардан хабардар етіп тұрды. Бір қызығы Цезарьдың жарлығымен құрылған «Комментариус рерум новариум» («Жаңа оқиғалар» туралы) жазбалар апталығын 300 құл көшіріп жазып отырған, оның жалпы тиражы – 10,5 мың дана болған. Бұлардың барлығы сайып келгенде газеттерге ұқсас, қолжазбалы мерзімді публикациялардың жиынтығы еді. </a:t>
            </a:r>
            <a:endParaRPr lang="ru-RU" sz="4800" dirty="0"/>
          </a:p>
          <a:p>
            <a:endParaRPr lang="ru-RU" dirty="0"/>
          </a:p>
        </p:txBody>
      </p:sp>
    </p:spTree>
    <p:extLst>
      <p:ext uri="{BB962C8B-B14F-4D97-AF65-F5344CB8AC3E}">
        <p14:creationId xmlns:p14="http://schemas.microsoft.com/office/powerpoint/2010/main" val="1595456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Юлий Цезарь"/>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2018" y="288397"/>
            <a:ext cx="4651720" cy="638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128588"/>
            <a:ext cx="8946541" cy="6119811"/>
          </a:xfrm>
        </p:spPr>
        <p:txBody>
          <a:bodyPr>
            <a:normAutofit fontScale="85000" lnSpcReduction="20000"/>
          </a:bodyPr>
          <a:lstStyle/>
          <a:p>
            <a:r>
              <a:rPr lang="kk-KZ" sz="3600" dirty="0"/>
              <a:t>Италиядағы баспаханалық тәсілмен басылған алғашқы шығарма Цицеронның арнауы (1468) болды. </a:t>
            </a:r>
            <a:endParaRPr lang="ru-RU" sz="3600" dirty="0"/>
          </a:p>
          <a:p>
            <a:r>
              <a:rPr lang="kk-KZ" sz="3600" dirty="0"/>
              <a:t>	Италияның алғашқы мерзімді басылымдарына тән ерекшелік олар  сол кезеңдегі елдің ішкі мәселелеріне араласпады.</a:t>
            </a:r>
            <a:endParaRPr lang="ru-RU" sz="3600" dirty="0"/>
          </a:p>
          <a:p>
            <a:r>
              <a:rPr lang="kk-KZ" sz="3600" dirty="0"/>
              <a:t>	ХҮІІІ ғасырдың басында шығып тұрған «Каффе» журналының, Гоццидің энциклопедиялық сипаттағы «Оссерваторе» («Бақылаушы») басылымдарының баспасөз тарихындағы орны айрықша. Себебі, бұл басылымдар халыққа білім тарату ісінде өте көп жұмыс атқарды. </a:t>
            </a:r>
            <a:endParaRPr lang="ru-RU" sz="3600" dirty="0"/>
          </a:p>
          <a:p>
            <a:endParaRPr lang="ru-RU" dirty="0"/>
          </a:p>
        </p:txBody>
      </p:sp>
    </p:spTree>
    <p:extLst>
      <p:ext uri="{BB962C8B-B14F-4D97-AF65-F5344CB8AC3E}">
        <p14:creationId xmlns:p14="http://schemas.microsoft.com/office/powerpoint/2010/main" val="2480101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uventus.ru/images/681x45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829" y="0"/>
            <a:ext cx="9959195" cy="460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83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00050"/>
            <a:ext cx="8946541" cy="5848349"/>
          </a:xfrm>
        </p:spPr>
        <p:txBody>
          <a:bodyPr>
            <a:normAutofit fontScale="92500"/>
          </a:bodyPr>
          <a:lstStyle/>
          <a:p>
            <a:r>
              <a:rPr lang="kk-KZ" sz="3600" dirty="0"/>
              <a:t>Қайта өрлеу дәуірінің аяғында Италия халқының Австрия мен испан үстемшілігіне қарсы (1780-1870) ұлт-азаттық қозғалысы басталды. Осы кезде Италия бірнеше бөлікке бөлінген, артта қалған ел қатарында еді.  </a:t>
            </a:r>
            <a:endParaRPr lang="ru-RU" sz="3600" dirty="0"/>
          </a:p>
          <a:p>
            <a:r>
              <a:rPr lang="kk-KZ" sz="3600" dirty="0"/>
              <a:t>	Баспасөз бостандығы жойылып, баспасөз тағы да құлдық жағдайға түсті. Цензура баспасөзді бақылап, саясатқа араласуға қатаң тиым салынды. </a:t>
            </a:r>
            <a:endParaRPr lang="ru-RU" sz="3600" dirty="0"/>
          </a:p>
          <a:p>
            <a:endParaRPr lang="ru-RU" dirty="0"/>
          </a:p>
        </p:txBody>
      </p:sp>
    </p:spTree>
    <p:extLst>
      <p:ext uri="{BB962C8B-B14F-4D97-AF65-F5344CB8AC3E}">
        <p14:creationId xmlns:p14="http://schemas.microsoft.com/office/powerpoint/2010/main" val="3167844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550</TotalTime>
  <Words>980</Words>
  <Application>Microsoft Office PowerPoint</Application>
  <PresentationFormat>Произвольный</PresentationFormat>
  <Paragraphs>40</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Ион</vt:lpstr>
      <vt:lpstr>ИТАЛИЯ БАСПАСӨЗІ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ЭДИЛИО РУСКОНИ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Миланның қақ ортасында Қазақстанның туы желбіреп тұрғанын көріп қатты қуандық. 2015 жылы EXPO халықаралық көрмесі Миланда, ол одан кейін 2017 жылы Астанада өтетіндіктен Қазақ туы төрден орын алыпты.</vt:lpstr>
      <vt:lpstr>ИТАЛИЯ  ТЕЛЕРАДИОСЫ </vt:lpstr>
      <vt:lpstr>Ал радио мен телевидение туралы айтар болсақ, елде радио 1924 жылдан, телевидение 1954 жылдан басталады.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ИТАЛИЯ БАСПАСӨЗІ</dc:title>
  <dc:creator>Галия</dc:creator>
  <cp:lastModifiedBy>Asus</cp:lastModifiedBy>
  <cp:revision>43</cp:revision>
  <dcterms:created xsi:type="dcterms:W3CDTF">2015-09-26T17:39:33Z</dcterms:created>
  <dcterms:modified xsi:type="dcterms:W3CDTF">2025-02-19T12:25:39Z</dcterms:modified>
</cp:coreProperties>
</file>